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 u="dbl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 u="dbl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 u="dbl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1" u="dbl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26210" y="886714"/>
            <a:ext cx="4919979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 u="dbl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igitalmarketingtrust@gmail.com/" TargetMode="External"/><Relationship Id="rId3" Type="http://schemas.openxmlformats.org/officeDocument/2006/relationships/hyperlink" Target="http://www.digitalmarketingtrust.com/" TargetMode="External"/><Relationship Id="rId4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Web</a:t>
            </a:r>
            <a:r>
              <a:rPr dirty="0" spc="-15"/>
              <a:t> </a:t>
            </a:r>
            <a:r>
              <a:rPr dirty="0"/>
              <a:t>Development</a:t>
            </a:r>
            <a:r>
              <a:rPr dirty="0" spc="-25"/>
              <a:t> </a:t>
            </a:r>
            <a:r>
              <a:rPr dirty="0"/>
              <a:t>Services</a:t>
            </a:r>
            <a:r>
              <a:rPr dirty="0" spc="-20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 spc="-10"/>
              <a:t>Pakistan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2055013"/>
            <a:ext cx="5948680" cy="11309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270510">
              <a:lnSpc>
                <a:spcPct val="109700"/>
              </a:lnSpc>
              <a:spcBef>
                <a:spcPts val="105"/>
              </a:spcBef>
            </a:pPr>
            <a:r>
              <a:rPr dirty="0" sz="1000">
                <a:latin typeface="Calibri"/>
                <a:cs typeface="Calibri"/>
              </a:rPr>
              <a:t>Learn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Web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Development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Welcome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MDN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Web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Development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Learning </a:t>
            </a:r>
            <a:r>
              <a:rPr dirty="0" sz="1000">
                <a:latin typeface="Calibri"/>
                <a:cs typeface="Calibri"/>
              </a:rPr>
              <a:t>Zone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(also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known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0">
                <a:latin typeface="Calibri"/>
                <a:cs typeface="Calibri"/>
              </a:rPr>
              <a:t> Learning </a:t>
            </a:r>
            <a:r>
              <a:rPr dirty="0" sz="1000">
                <a:latin typeface="Calibri"/>
                <a:cs typeface="Calibri"/>
              </a:rPr>
              <a:t>Zone).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Here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provide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set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of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structured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tutorials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help you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master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core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skills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practices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needed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become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successful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front-</a:t>
            </a:r>
            <a:r>
              <a:rPr dirty="0" sz="1000">
                <a:latin typeface="Calibri"/>
                <a:cs typeface="Calibri"/>
              </a:rPr>
              <a:t>end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developer, while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also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offering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several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challenges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recommended advanced resources.</a:t>
            </a:r>
            <a:endParaRPr sz="1000">
              <a:latin typeface="Calibri"/>
              <a:cs typeface="Calibri"/>
            </a:endParaRPr>
          </a:p>
          <a:p>
            <a:pPr marL="78105" marR="5080" indent="-45720">
              <a:lnSpc>
                <a:spcPct val="109200"/>
              </a:lnSpc>
              <a:spcBef>
                <a:spcPts val="810"/>
              </a:spcBef>
            </a:pPr>
            <a:r>
              <a:rPr dirty="0" sz="1000" b="1">
                <a:latin typeface="Calibri"/>
                <a:cs typeface="Calibri"/>
                <a:hlinkClick r:id="rId2"/>
              </a:rPr>
              <a:t>Error!</a:t>
            </a:r>
            <a:r>
              <a:rPr dirty="0" sz="1000" spc="-5" b="1">
                <a:latin typeface="Calibri"/>
                <a:cs typeface="Calibri"/>
                <a:hlinkClick r:id="rId2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Hyperlink reference</a:t>
            </a:r>
            <a:r>
              <a:rPr dirty="0" sz="1000" spc="5" b="1">
                <a:latin typeface="Calibri"/>
                <a:cs typeface="Calibri"/>
                <a:hlinkClick r:id="rId2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not valid.</a:t>
            </a:r>
            <a:r>
              <a:rPr dirty="0" sz="1000">
                <a:latin typeface="Calibri"/>
                <a:cs typeface="Calibri"/>
                <a:hlinkClick r:id="rId2"/>
              </a:rPr>
              <a:t>: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Providing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core skills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knowledge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all</a:t>
            </a:r>
            <a:r>
              <a:rPr dirty="0" sz="1000" spc="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front-</a:t>
            </a:r>
            <a:r>
              <a:rPr dirty="0" sz="1000">
                <a:latin typeface="Calibri"/>
                <a:cs typeface="Calibri"/>
              </a:rPr>
              <a:t>end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developers </a:t>
            </a:r>
            <a:r>
              <a:rPr dirty="0" sz="1000">
                <a:latin typeface="Calibri"/>
                <a:cs typeface="Calibri"/>
              </a:rPr>
              <a:t>to help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20">
                <a:latin typeface="Calibri"/>
                <a:cs typeface="Calibri"/>
              </a:rPr>
              <a:t>them </a:t>
            </a:r>
            <a:r>
              <a:rPr dirty="0" sz="1000">
                <a:latin typeface="Calibri"/>
                <a:cs typeface="Calibri"/>
              </a:rPr>
              <a:t>achieve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professional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success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become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valuable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developers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industry,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defined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u="sng" sz="1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MDN</a:t>
            </a:r>
            <a:r>
              <a:rPr dirty="0" sz="1000" spc="-2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curriculum.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943114"/>
            <a:ext cx="5880100" cy="1345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9055">
              <a:lnSpc>
                <a:spcPct val="109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Learning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Zone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content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created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by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MDN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community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continuously </a:t>
            </a:r>
            <a:r>
              <a:rPr dirty="0" sz="1000">
                <a:latin typeface="Calibri"/>
                <a:cs typeface="Calibri"/>
              </a:rPr>
              <a:t>optimized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with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suggestions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 spc="-20">
                <a:latin typeface="Calibri"/>
                <a:cs typeface="Calibri"/>
              </a:rPr>
              <a:t>from </a:t>
            </a:r>
            <a:r>
              <a:rPr dirty="0" sz="1000" spc="-10">
                <a:latin typeface="Calibri"/>
                <a:cs typeface="Calibri"/>
              </a:rPr>
              <a:t>students,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instructors,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wider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web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community.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0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Learning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Zone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aims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help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transition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from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"newbie"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"comfort"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(rather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than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"newbie"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"expert")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and</a:t>
            </a:r>
            <a:r>
              <a:rPr dirty="0" sz="1000">
                <a:latin typeface="Calibri"/>
                <a:cs typeface="Calibri"/>
              </a:rPr>
              <a:t> teach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how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utilize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further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resources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(such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other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MDN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content).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100" b="1" i="1">
                <a:latin typeface="Calibri"/>
                <a:cs typeface="Calibri"/>
              </a:rPr>
              <a:t>Not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sure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where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0" b="1" i="1">
                <a:latin typeface="Calibri"/>
                <a:cs typeface="Calibri"/>
              </a:rPr>
              <a:t> start?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8666174"/>
            <a:ext cx="163512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 i="1">
                <a:latin typeface="Calibri"/>
                <a:cs typeface="Calibri"/>
              </a:rPr>
              <a:t>Never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programmed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before?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6" name="object 6">
            <a:hlinkClick r:id="rId3"/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6754" y="3565144"/>
            <a:ext cx="3286125" cy="3286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0008"/>
            <a:ext cx="585914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Our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Getting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Started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module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provides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setup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tutorials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basic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concepts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background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knowledge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for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complete beginners.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If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have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absolutely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programming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experience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(e.g.,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haven't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installed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editor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or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written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any</a:t>
            </a:r>
            <a:r>
              <a:rPr dirty="0" sz="1000">
                <a:latin typeface="Calibri"/>
                <a:cs typeface="Calibri"/>
              </a:rPr>
              <a:t> code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yet),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</a:t>
            </a:r>
            <a:r>
              <a:rPr dirty="0" sz="1000" spc="-4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recommend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starting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 spc="-20">
                <a:latin typeface="Calibri"/>
                <a:cs typeface="Calibri"/>
              </a:rPr>
              <a:t>here.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781301"/>
            <a:ext cx="5905500" cy="2713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 i="1">
                <a:latin typeface="Calibri"/>
                <a:cs typeface="Calibri"/>
              </a:rPr>
              <a:t>Want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master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core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content?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000">
                <a:latin typeface="Calibri"/>
                <a:cs typeface="Calibri"/>
              </a:rPr>
              <a:t>Our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Core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module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provides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structured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tutorial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help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4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master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core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skills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practices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needed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become</a:t>
            </a:r>
            <a:r>
              <a:rPr dirty="0" sz="1000">
                <a:latin typeface="Calibri"/>
                <a:cs typeface="Calibri"/>
              </a:rPr>
              <a:t> a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Error!</a:t>
            </a:r>
            <a:r>
              <a:rPr dirty="0" sz="1000" spc="-20" b="1">
                <a:latin typeface="Calibri"/>
                <a:cs typeface="Calibri"/>
                <a:hlinkClick r:id="rId2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Hyperlink</a:t>
            </a:r>
            <a:r>
              <a:rPr dirty="0" sz="1000" spc="-15" b="1">
                <a:latin typeface="Calibri"/>
                <a:cs typeface="Calibri"/>
                <a:hlinkClick r:id="rId2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reference</a:t>
            </a:r>
            <a:r>
              <a:rPr dirty="0" sz="1000" spc="-25" b="1">
                <a:latin typeface="Calibri"/>
                <a:cs typeface="Calibri"/>
                <a:hlinkClick r:id="rId2"/>
              </a:rPr>
              <a:t> </a:t>
            </a:r>
            <a:r>
              <a:rPr dirty="0" sz="1000" b="1">
                <a:latin typeface="Calibri"/>
                <a:cs typeface="Calibri"/>
                <a:hlinkClick r:id="rId2"/>
              </a:rPr>
              <a:t>not</a:t>
            </a:r>
            <a:r>
              <a:rPr dirty="0" sz="1000" spc="-15" b="1">
                <a:latin typeface="Calibri"/>
                <a:cs typeface="Calibri"/>
                <a:hlinkClick r:id="rId2"/>
              </a:rPr>
              <a:t> </a:t>
            </a:r>
            <a:r>
              <a:rPr dirty="0" sz="1000" spc="-10" b="1">
                <a:latin typeface="Calibri"/>
                <a:cs typeface="Calibri"/>
                <a:hlinkClick r:id="rId2"/>
              </a:rPr>
              <a:t>valid.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 i="1">
                <a:latin typeface="Calibri"/>
                <a:cs typeface="Calibri"/>
                <a:hlinkClick r:id="rId2"/>
              </a:rPr>
              <a:t>Error!</a:t>
            </a:r>
            <a:r>
              <a:rPr dirty="0" sz="1100" spc="-20" i="1">
                <a:latin typeface="Calibri"/>
                <a:cs typeface="Calibri"/>
                <a:hlinkClick r:id="rId2"/>
              </a:rPr>
              <a:t> </a:t>
            </a:r>
            <a:r>
              <a:rPr dirty="0" sz="1100" i="1">
                <a:latin typeface="Calibri"/>
                <a:cs typeface="Calibri"/>
                <a:hlinkClick r:id="rId2"/>
              </a:rPr>
              <a:t>Hyperlink</a:t>
            </a:r>
            <a:r>
              <a:rPr dirty="0" sz="1100" spc="-30" i="1">
                <a:latin typeface="Calibri"/>
                <a:cs typeface="Calibri"/>
                <a:hlinkClick r:id="rId2"/>
              </a:rPr>
              <a:t> </a:t>
            </a:r>
            <a:r>
              <a:rPr dirty="0" sz="1100" i="1">
                <a:latin typeface="Calibri"/>
                <a:cs typeface="Calibri"/>
                <a:hlinkClick r:id="rId2"/>
              </a:rPr>
              <a:t>reference</a:t>
            </a:r>
            <a:r>
              <a:rPr dirty="0" sz="1100" spc="-30" i="1">
                <a:latin typeface="Calibri"/>
                <a:cs typeface="Calibri"/>
                <a:hlinkClick r:id="rId2"/>
              </a:rPr>
              <a:t> </a:t>
            </a:r>
            <a:r>
              <a:rPr dirty="0" sz="1100" i="1">
                <a:latin typeface="Calibri"/>
                <a:cs typeface="Calibri"/>
                <a:hlinkClick r:id="rId2"/>
              </a:rPr>
              <a:t>not</a:t>
            </a:r>
            <a:r>
              <a:rPr dirty="0" sz="1100" spc="-15" i="1">
                <a:latin typeface="Calibri"/>
                <a:cs typeface="Calibri"/>
                <a:hlinkClick r:id="rId2"/>
              </a:rPr>
              <a:t> </a:t>
            </a:r>
            <a:r>
              <a:rPr dirty="0" sz="1100" spc="-10" i="1">
                <a:latin typeface="Calibri"/>
                <a:cs typeface="Calibri"/>
                <a:hlinkClick r:id="rId2"/>
              </a:rPr>
              <a:t>valid.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Calibri"/>
              <a:cs typeface="Calibri"/>
            </a:endParaRPr>
          </a:p>
          <a:p>
            <a:pPr marL="12700" marR="267970">
              <a:lnSpc>
                <a:spcPct val="110000"/>
              </a:lnSpc>
            </a:pPr>
            <a:r>
              <a:rPr dirty="0" sz="1000">
                <a:latin typeface="Calibri"/>
                <a:cs typeface="Calibri"/>
              </a:rPr>
              <a:t>Our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Extension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modules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cover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useful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skills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need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learn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expand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knowledge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develop</a:t>
            </a:r>
            <a:r>
              <a:rPr dirty="0" sz="1000" spc="-20">
                <a:latin typeface="Calibri"/>
                <a:cs typeface="Calibri"/>
              </a:rPr>
              <a:t> your </a:t>
            </a:r>
            <a:r>
              <a:rPr dirty="0" sz="1000">
                <a:latin typeface="Calibri"/>
                <a:cs typeface="Calibri"/>
              </a:rPr>
              <a:t>expertise.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can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continue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learning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these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after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completing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Core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module.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 b="1" i="1">
                <a:latin typeface="Calibri"/>
                <a:cs typeface="Calibri"/>
              </a:rPr>
              <a:t>Working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0" b="1" i="1">
                <a:latin typeface="Calibri"/>
                <a:cs typeface="Calibri"/>
              </a:rPr>
              <a:t> school?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4858639"/>
            <a:ext cx="5857875" cy="15887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can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use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our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modules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guide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10">
                <a:latin typeface="Calibri"/>
                <a:cs typeface="Calibri"/>
              </a:rPr>
              <a:t> teaching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visit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Instructor </a:t>
            </a:r>
            <a:r>
              <a:rPr dirty="0" sz="1000">
                <a:latin typeface="Calibri"/>
                <a:cs typeface="Calibri"/>
              </a:rPr>
              <a:t>page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for more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ideas.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000">
                <a:latin typeface="Calibri"/>
                <a:cs typeface="Calibri"/>
              </a:rPr>
              <a:t>Test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Skills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000">
              <a:latin typeface="Calibri"/>
              <a:cs typeface="Calibri"/>
            </a:endParaRPr>
          </a:p>
          <a:p>
            <a:pPr marL="12700" marR="5080">
              <a:lnSpc>
                <a:spcPct val="109000"/>
              </a:lnSpc>
            </a:pPr>
            <a:r>
              <a:rPr dirty="0" u="sng" sz="10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Throughout</a:t>
            </a:r>
            <a:r>
              <a:rPr dirty="0" u="sng" sz="10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dirty="0" u="sng" sz="10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course,</a:t>
            </a:r>
            <a:r>
              <a:rPr dirty="0" sz="100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you'll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encounter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several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articles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designed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help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assess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learning.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There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two</a:t>
            </a:r>
            <a:r>
              <a:rPr dirty="0" sz="1000">
                <a:latin typeface="Calibri"/>
                <a:cs typeface="Calibri"/>
              </a:rPr>
              <a:t> main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 spc="-50">
                <a:latin typeface="Calibri"/>
                <a:cs typeface="Calibri"/>
              </a:rPr>
              <a:t>t</a:t>
            </a:r>
            <a:endParaRPr sz="1000">
              <a:latin typeface="Calibri"/>
              <a:cs typeface="Calibri"/>
            </a:endParaRPr>
          </a:p>
          <a:p>
            <a:pPr marL="12700" marR="118110">
              <a:lnSpc>
                <a:spcPct val="110000"/>
              </a:lnSpc>
              <a:spcBef>
                <a:spcPts val="805"/>
              </a:spcBef>
            </a:pPr>
            <a:r>
              <a:rPr dirty="0" sz="1000">
                <a:latin typeface="Calibri"/>
                <a:cs typeface="Calibri"/>
              </a:rPr>
              <a:t>"Skill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Test"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articles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appear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more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frequently,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primarily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testing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mastery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of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single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knowledge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point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(such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as</a:t>
            </a:r>
            <a:r>
              <a:rPr dirty="0" sz="1000">
                <a:latin typeface="Calibri"/>
                <a:cs typeface="Calibri"/>
              </a:rPr>
              <a:t> HTML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links,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CSS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box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model,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JavaScript functions).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7060082"/>
            <a:ext cx="5522595" cy="361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3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"Challenges"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appear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less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frequently,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primarily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testing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ability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combine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multiple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knowledge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points</a:t>
            </a:r>
            <a:r>
              <a:rPr dirty="0" sz="1000" spc="-25">
                <a:latin typeface="Calibri"/>
                <a:cs typeface="Calibri"/>
              </a:rPr>
              <a:t> to</a:t>
            </a:r>
            <a:r>
              <a:rPr dirty="0" sz="1000" spc="-10">
                <a:latin typeface="Calibri"/>
                <a:cs typeface="Calibri"/>
              </a:rPr>
              <a:t> complete </a:t>
            </a:r>
            <a:r>
              <a:rPr dirty="0" sz="1000">
                <a:latin typeface="Calibri"/>
                <a:cs typeface="Calibri"/>
              </a:rPr>
              <a:t>a website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or </a:t>
            </a:r>
            <a:r>
              <a:rPr dirty="0" sz="1000" spc="-10">
                <a:latin typeface="Calibri"/>
                <a:cs typeface="Calibri"/>
              </a:rPr>
              <a:t>program.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8572703"/>
            <a:ext cx="596201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Most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questions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include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HTML/CSS/JavaScript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blocks,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showing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starting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for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each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task.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recommend </a:t>
            </a:r>
            <a:r>
              <a:rPr dirty="0" sz="1000">
                <a:latin typeface="Calibri"/>
                <a:cs typeface="Calibri"/>
              </a:rPr>
              <a:t>clicking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"Play"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button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block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open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example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MDN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Playground,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50">
                <a:latin typeface="Calibri"/>
                <a:cs typeface="Calibri"/>
              </a:rPr>
              <a:t>t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568467"/>
            <a:ext cx="5929630" cy="1080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73685">
              <a:lnSpc>
                <a:spcPct val="110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If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make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mistake,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can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use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Playground's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reset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button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clear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work.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If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get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stuck,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can</a:t>
            </a:r>
            <a:r>
              <a:rPr dirty="0" sz="1000">
                <a:latin typeface="Calibri"/>
                <a:cs typeface="Calibri"/>
              </a:rPr>
              <a:t> usually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find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reference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answer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bottom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of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each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question,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contact</a:t>
            </a:r>
            <a:r>
              <a:rPr dirty="0" sz="1000" spc="-25">
                <a:latin typeface="Calibri"/>
                <a:cs typeface="Calibri"/>
              </a:rPr>
              <a:t> us.</a:t>
            </a:r>
            <a:endParaRPr sz="10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790"/>
              </a:spcBef>
            </a:pPr>
            <a:r>
              <a:rPr dirty="0" sz="1000">
                <a:latin typeface="Calibri"/>
                <a:cs typeface="Calibri"/>
              </a:rPr>
              <a:t>Some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questions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don't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provide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starting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block;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instead,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they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ask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download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starting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file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complete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task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locally.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This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usually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because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question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is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complex,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or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want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practice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different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0">
                <a:latin typeface="Calibri"/>
                <a:cs typeface="Calibri"/>
              </a:rPr>
              <a:t>way.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100" b="1" i="1">
                <a:latin typeface="Calibri"/>
                <a:cs typeface="Calibri"/>
              </a:rPr>
              <a:t>Get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Code</a:t>
            </a:r>
            <a:r>
              <a:rPr dirty="0" sz="1100" spc="-10" b="1" i="1">
                <a:latin typeface="Calibri"/>
                <a:cs typeface="Calibri"/>
              </a:rPr>
              <a:t> Examples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7010781"/>
            <a:ext cx="41363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Calibri"/>
                <a:cs typeface="Calibri"/>
              </a:rPr>
              <a:t>All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code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examples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encounter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10">
                <a:latin typeface="Calibri"/>
                <a:cs typeface="Calibri"/>
              </a:rPr>
              <a:t> learning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area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hosted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on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GitHub: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7549133"/>
            <a:ext cx="34429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easiest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way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is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download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latest main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branch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ZIP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archive.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8087106"/>
            <a:ext cx="43167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Calibri"/>
                <a:cs typeface="Calibri"/>
              </a:rPr>
              <a:t>If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are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familiar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with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Git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and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GitHub,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you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can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also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choose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to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clone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the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repository.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7001" y="1183258"/>
            <a:ext cx="3438144" cy="42976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Abdullah</dc:creator>
  <dcterms:created xsi:type="dcterms:W3CDTF">2026-07-10T13:18:08Z</dcterms:created>
  <dcterms:modified xsi:type="dcterms:W3CDTF">2026-07-10T13:18:08Z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2026-07-06T00:00:00Z</vt:filetime>
  </property>
  <property fmtid="{D5CDD505-2E9C-101B-9397-08002B2CF9AE}" pid="4" name="Creator">
    <vt:lpwstr>Microsoft® Word 2010</vt:lpwstr>
  </property>
  <property fmtid="{D5CDD505-2E9C-101B-9397-08002B2CF9AE}" pid="5" name="LastSaved">
    <vt:filetime>2026-07-10T00:00:00Z</vt:filetime>
  </property>
  <property fmtid="{D5CDD505-2E9C-101B-9397-08002B2CF9AE}" pid="6" name="Producer">
    <vt:lpwstr>Microsoft® Word 2010</vt:lpwstr>
  </property>
</Properties>
</file>